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69" r:id="rId3"/>
    <p:sldId id="270" r:id="rId4"/>
    <p:sldId id="273" r:id="rId5"/>
    <p:sldId id="274" r:id="rId6"/>
    <p:sldId id="278" r:id="rId7"/>
    <p:sldId id="279" r:id="rId8"/>
    <p:sldId id="277" r:id="rId9"/>
    <p:sldId id="264" r:id="rId10"/>
    <p:sldId id="267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Kudinova" initials="" lastIdx="4" clrIdx="0"/>
  <p:cmAuthor id="2" name="Dino Uchi.ru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C"/>
    <a:srgbClr val="2D3746"/>
    <a:srgbClr val="3DB7E7"/>
    <a:srgbClr val="70A0FB"/>
    <a:srgbClr val="CAE9FA"/>
    <a:srgbClr val="FF5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3EA85E-7DBC-4C7C-A933-2E9C9C00B155}">
  <a:tblStyle styleId="{153EA85E-7DBC-4C7C-A933-2E9C9C00B1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/>
    <p:restoredTop sz="94337"/>
  </p:normalViewPr>
  <p:slideViewPr>
    <p:cSldViewPr snapToGrid="0" snapToObjects="1">
      <p:cViewPr varScale="1">
        <p:scale>
          <a:sx n="109" d="100"/>
          <a:sy n="109" d="100"/>
        </p:scale>
        <p:origin x="824" y="192"/>
      </p:cViewPr>
      <p:guideLst>
        <p:guide orient="horz" pos="119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teachers/uro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305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91886" y="4053606"/>
            <a:ext cx="5535000" cy="3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50">
              <a:solidFill>
                <a:srgbClr val="1D1C1D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50">
              <a:solidFill>
                <a:srgbClr val="1D1C1D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1052513"/>
            <a:ext cx="5054600" cy="2843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093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/>
              <a:t>Внеурочная деятельность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Мероприятия внеурочной деятельности помогают ученикам начальной школы достигать метапредметные и личностные результаты, что обеспечивает реализацию в рамках ФГОС.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помощью наших материалов вы сможете провести интересное занятие в игровой форме, которое дополнит и углубит знания по основным предметам.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Сервис доступен только учителям и может быть использован для дистанционных занятий в </a:t>
            </a:r>
            <a:r>
              <a:rPr lang="ru-RU" sz="1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«Виртуальном классе»</a:t>
            </a:r>
            <a:r>
              <a:rPr lang="ru-RU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ru-RU" sz="1800"/>
            </a:br>
            <a:endParaRPr sz="1800"/>
          </a:p>
        </p:txBody>
      </p:sp>
      <p:sp>
        <p:nvSpPr>
          <p:cNvPr id="122" name="Google Shape;12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729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311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горизонтальное изображения" preserve="1">
  <p:cSld name="1_текст и горизонтальное изображения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574926" y="613360"/>
            <a:ext cx="11090275" cy="64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2800"/>
              <a:buNone/>
              <a:defRPr sz="2800" i="0" u="none" strike="noStrike" cap="none">
                <a:solidFill>
                  <a:srgbClr val="2D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9pPr>
          </a:lstStyle>
          <a:p>
            <a:endParaRPr dirty="0"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6925" b="6934"/>
          <a:stretch/>
        </p:blipFill>
        <p:spPr>
          <a:xfrm>
            <a:off x="550862" y="259806"/>
            <a:ext cx="1243595" cy="1897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4926" y="1520825"/>
            <a:ext cx="11090275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2E3847"/>
              </a:buClr>
              <a:buSzPts val="1800"/>
              <a:buNone/>
              <a:defRPr sz="1800" i="0" u="none" strike="noStrike" cap="none">
                <a:solidFill>
                  <a:srgbClr val="2D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E3847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87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уллиты ">
  <p:cSld name="текст и горизонтальное изображения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69145" y="613360"/>
            <a:ext cx="9750900" cy="64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2800"/>
              <a:buNone/>
              <a:defRPr sz="2800" i="0" u="none" strike="noStrike" cap="none">
                <a:solidFill>
                  <a:srgbClr val="2E38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48788" y="1520825"/>
            <a:ext cx="975090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2900" algn="l" rtl="0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9pPr>
          </a:lstStyle>
          <a:p>
            <a:endParaRPr dirty="0"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t="6925" b="6934"/>
          <a:stretch/>
        </p:blipFill>
        <p:spPr>
          <a:xfrm>
            <a:off x="550862" y="259806"/>
            <a:ext cx="1243595" cy="18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l="347" r="337"/>
          <a:stretch/>
        </p:blipFill>
        <p:spPr>
          <a:xfrm>
            <a:off x="10129189" y="-9728"/>
            <a:ext cx="2069219" cy="213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уллиты " preserve="1">
  <p:cSld name="1_буллиты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69145" y="613360"/>
            <a:ext cx="9750900" cy="64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2800"/>
              <a:buNone/>
              <a:defRPr sz="2800" i="0" u="none" strike="noStrike" cap="none">
                <a:solidFill>
                  <a:srgbClr val="2E38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48788" y="1520825"/>
            <a:ext cx="975090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2900" algn="l" rtl="0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9pPr>
          </a:lstStyle>
          <a:p>
            <a:endParaRPr dirty="0"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t="6925" b="6934"/>
          <a:stretch/>
        </p:blipFill>
        <p:spPr>
          <a:xfrm>
            <a:off x="550862" y="259806"/>
            <a:ext cx="1243595" cy="18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934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уллиты " preserve="1">
  <p:cSld name="1_буллиты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1;p14">
            <a:extLst>
              <a:ext uri="{FF2B5EF4-FFF2-40B4-BE49-F238E27FC236}">
                <a16:creationId xmlns:a16="http://schemas.microsoft.com/office/drawing/2014/main" id="{3C63CBBA-CC95-2C4D-BF7B-DEF16227E1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3" y="0"/>
            <a:ext cx="12185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69145" y="613360"/>
            <a:ext cx="9750900" cy="64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2800"/>
              <a:buNone/>
              <a:defRPr sz="2800" i="0" u="none" strike="noStrike" cap="none">
                <a:solidFill>
                  <a:srgbClr val="2E38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800"/>
              <a:buChar char="•"/>
              <a:defRPr sz="2800" i="0" u="none" strike="noStrike" cap="none">
                <a:solidFill>
                  <a:srgbClr val="2E3847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48788" y="1520825"/>
            <a:ext cx="975090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42900" algn="l" rtl="0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48B6FB"/>
              </a:buClr>
              <a:buSzPts val="1800"/>
              <a:buChar char="•"/>
              <a:defRPr sz="1800" i="0" u="none" strike="noStrike" cap="none">
                <a:solidFill>
                  <a:srgbClr val="2E3847"/>
                </a:solidFill>
              </a:defRPr>
            </a:lvl9pPr>
          </a:lstStyle>
          <a:p>
            <a:endParaRPr dirty="0"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t="6925" b="6934"/>
          <a:stretch/>
        </p:blipFill>
        <p:spPr>
          <a:xfrm>
            <a:off x="550862" y="259806"/>
            <a:ext cx="1243595" cy="18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27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уллиты " preserve="1" userDrawn="1">
  <p:cSld name="1_буллиты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1;p14">
            <a:extLst>
              <a:ext uri="{FF2B5EF4-FFF2-40B4-BE49-F238E27FC236}">
                <a16:creationId xmlns:a16="http://schemas.microsoft.com/office/drawing/2014/main" id="{3C63CBBA-CC95-2C4D-BF7B-DEF16227E1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3" y="0"/>
            <a:ext cx="1218590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1;p14">
            <a:extLst>
              <a:ext uri="{FF2B5EF4-FFF2-40B4-BE49-F238E27FC236}">
                <a16:creationId xmlns:a16="http://schemas.microsoft.com/office/drawing/2014/main" id="{9A358686-24A0-0D42-A89A-209FD8C5950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3197" r="88711" b="10476"/>
          <a:stretch/>
        </p:blipFill>
        <p:spPr>
          <a:xfrm rot="10800000" flipH="1">
            <a:off x="23963" y="335901"/>
            <a:ext cx="1375629" cy="111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14">
            <a:extLst>
              <a:ext uri="{FF2B5EF4-FFF2-40B4-BE49-F238E27FC236}">
                <a16:creationId xmlns:a16="http://schemas.microsoft.com/office/drawing/2014/main" id="{0924EC9A-CCBB-9349-B257-2D453780488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3197" r="88711" b="10476"/>
          <a:stretch/>
        </p:blipFill>
        <p:spPr>
          <a:xfrm rot="13500000" flipH="1">
            <a:off x="-1052666" y="1231640"/>
            <a:ext cx="1375629" cy="1119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10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_логотип">
  <p:cSld name="обложка_логотип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t="2308" b="2317"/>
          <a:stretch/>
        </p:blipFill>
        <p:spPr>
          <a:xfrm>
            <a:off x="1613368" y="2484784"/>
            <a:ext cx="8965263" cy="221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2409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9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_название презентации">
  <p:cSld name="обложка_название презентации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1534540" y="4080510"/>
            <a:ext cx="7543331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8000"/>
              </a:lnSpc>
              <a:spcBef>
                <a:spcPts val="1000"/>
              </a:spcBef>
              <a:spcAft>
                <a:spcPts val="0"/>
              </a:spcAft>
              <a:buClr>
                <a:srgbClr val="2E3847"/>
              </a:buClr>
              <a:buSzPts val="2000"/>
              <a:buNone/>
              <a:defRPr sz="2000" i="0" u="none" strike="noStrike" cap="none">
                <a:solidFill>
                  <a:srgbClr val="2E3847"/>
                </a:solidFill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000"/>
              <a:buChar char="•"/>
              <a:defRPr sz="2000" i="0" u="none" strike="noStrike" cap="none">
                <a:solidFill>
                  <a:srgbClr val="2E3847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000"/>
              <a:buChar char="•"/>
              <a:defRPr sz="2000" i="0" u="none" strike="noStrike" cap="none">
                <a:solidFill>
                  <a:srgbClr val="2E3847"/>
                </a:solidFill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000"/>
              <a:buChar char="•"/>
              <a:defRPr sz="2000" i="0" u="none" strike="noStrike" cap="none">
                <a:solidFill>
                  <a:srgbClr val="2E3847"/>
                </a:solidFill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000"/>
              <a:buChar char="•"/>
              <a:defRPr sz="2000" i="0" u="none" strike="noStrike" cap="none">
                <a:solidFill>
                  <a:srgbClr val="2E3847"/>
                </a:solidFill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000"/>
              <a:buChar char="•"/>
              <a:defRPr sz="2000" i="0" u="none" strike="noStrike" cap="none">
                <a:solidFill>
                  <a:srgbClr val="2E3847"/>
                </a:solidFill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000"/>
              <a:buChar char="•"/>
              <a:defRPr sz="2000" i="0" u="none" strike="noStrike" cap="none">
                <a:solidFill>
                  <a:srgbClr val="2E3847"/>
                </a:solidFill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000"/>
              <a:buChar char="•"/>
              <a:defRPr sz="2000" i="0" u="none" strike="noStrike" cap="none">
                <a:solidFill>
                  <a:srgbClr val="2E3847"/>
                </a:solidFill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847"/>
              </a:buClr>
              <a:buSzPts val="2000"/>
              <a:buChar char="•"/>
              <a:defRPr sz="2000" i="0" u="none" strike="noStrike" cap="none">
                <a:solidFill>
                  <a:srgbClr val="2E3847"/>
                </a:solidFill>
              </a:defRPr>
            </a:lvl9pPr>
          </a:lstStyle>
          <a:p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3427" b="3427"/>
          <a:stretch/>
        </p:blipFill>
        <p:spPr>
          <a:xfrm>
            <a:off x="1613369" y="2328918"/>
            <a:ext cx="8965262" cy="1368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userDrawn="1">
  <p:cSld name="заголовок и текст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14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8" r:id="rId3"/>
    <p:sldLayoutId id="2147483669" r:id="rId4"/>
    <p:sldLayoutId id="2147483670" r:id="rId5"/>
    <p:sldLayoutId id="2147483651" r:id="rId6"/>
    <p:sldLayoutId id="2147483657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028">
          <p15:clr>
            <a:srgbClr val="F26B43"/>
          </p15:clr>
        </p15:guide>
        <p15:guide id="2" pos="1277">
          <p15:clr>
            <a:srgbClr val="F26B43"/>
          </p15:clr>
        </p15:guide>
        <p15:guide id="3" pos="1912">
          <p15:clr>
            <a:srgbClr val="F26B43"/>
          </p15:clr>
        </p15:guide>
        <p15:guide id="4" pos="2162">
          <p15:clr>
            <a:srgbClr val="F26B43"/>
          </p15:clr>
        </p15:guide>
        <p15:guide id="5" pos="2819">
          <p15:clr>
            <a:srgbClr val="F26B43"/>
          </p15:clr>
        </p15:guide>
        <p15:guide id="6" pos="3069">
          <p15:clr>
            <a:srgbClr val="F26B43"/>
          </p15:clr>
        </p15:guide>
        <p15:guide id="7" pos="4634">
          <p15:clr>
            <a:srgbClr val="F26B43"/>
          </p15:clr>
        </p15:guide>
        <p15:guide id="8" pos="347">
          <p15:clr>
            <a:srgbClr val="F26B43"/>
          </p15:clr>
        </p15:guide>
        <p15:guide id="9" pos="4883">
          <p15:clr>
            <a:srgbClr val="F26B43"/>
          </p15:clr>
        </p15:guide>
        <p15:guide id="10" pos="5541">
          <p15:clr>
            <a:srgbClr val="F26B43"/>
          </p15:clr>
        </p15:guide>
        <p15:guide id="11" pos="5768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pos="6675">
          <p15:clr>
            <a:srgbClr val="F26B43"/>
          </p15:clr>
        </p15:guide>
        <p15:guide id="15" pos="7333">
          <p15:clr>
            <a:srgbClr val="F26B43"/>
          </p15:clr>
        </p15:guide>
        <p15:guide id="16" pos="3727">
          <p15:clr>
            <a:srgbClr val="F26B43"/>
          </p15:clr>
        </p15:guide>
        <p15:guide id="17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chool4d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4"/>
          <p:cNvPicPr preferRelativeResize="0"/>
          <p:nvPr/>
        </p:nvPicPr>
        <p:blipFill>
          <a:blip r:embed="rId3"/>
          <a:srcRect/>
          <a:stretch/>
        </p:blipFill>
        <p:spPr>
          <a:xfrm>
            <a:off x="569144" y="2370845"/>
            <a:ext cx="2466155" cy="24225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AC898F1-9B0F-2B4E-B889-3E9D3AF39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145" y="706665"/>
            <a:ext cx="9750900" cy="1162369"/>
          </a:xfrm>
        </p:spPr>
        <p:txBody>
          <a:bodyPr/>
          <a:lstStyle/>
          <a:p>
            <a:r>
              <a:rPr lang="ru-RU" dirty="0">
                <a:solidFill>
                  <a:srgbClr val="2D3746"/>
                </a:solidFill>
              </a:rPr>
              <a:t>Создание рабочей атмосферы и </a:t>
            </a:r>
            <a:br>
              <a:rPr lang="ru-RU" dirty="0">
                <a:solidFill>
                  <a:srgbClr val="2D3746"/>
                </a:solidFill>
              </a:rPr>
            </a:br>
            <a:r>
              <a:rPr lang="ru-RU" dirty="0">
                <a:solidFill>
                  <a:srgbClr val="2D3746"/>
                </a:solidFill>
              </a:rPr>
              <a:t>управление поведением на уроке</a:t>
            </a: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1B548B97-8967-E243-9730-1B55692A60B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32176" y="3407039"/>
            <a:ext cx="6445250" cy="2128788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Педагог и психолог, методист, </a:t>
            </a:r>
            <a:br>
              <a:rPr lang="ru-RU" dirty="0"/>
            </a:br>
            <a:r>
              <a:rPr lang="ru-RU" dirty="0"/>
              <a:t>специалист по </a:t>
            </a:r>
            <a:r>
              <a:rPr lang="ru-RU" dirty="0" err="1"/>
              <a:t>социоигровой</a:t>
            </a:r>
            <a:r>
              <a:rPr lang="ru-RU" dirty="0"/>
              <a:t> педагогике, </a:t>
            </a:r>
            <a:br>
              <a:rPr lang="ru-RU" dirty="0"/>
            </a:br>
            <a:r>
              <a:rPr lang="ru-RU" dirty="0"/>
              <a:t>преподаватель Института образования НИУ ВШЭ, </a:t>
            </a:r>
            <a:br>
              <a:rPr lang="ru-RU" dirty="0"/>
            </a:br>
            <a:r>
              <a:rPr lang="ru-RU" dirty="0"/>
              <a:t>директор АНО ДПО Лаборатория образовательных технологий «Четвертое измерение»</a:t>
            </a:r>
            <a:br>
              <a:rPr lang="en-US" dirty="0"/>
            </a:br>
            <a:r>
              <a:rPr lang="en-US" sz="1600" dirty="0">
                <a:solidFill>
                  <a:srgbClr val="2D3746"/>
                </a:solidFill>
                <a:latin typeface="Arial"/>
                <a:cs typeface="Arial"/>
                <a:hlinkClick r:id="rId4"/>
              </a:rPr>
              <a:t>www</a:t>
            </a:r>
            <a:r>
              <a:rPr lang="ru-RU" sz="1600" dirty="0">
                <a:solidFill>
                  <a:srgbClr val="2D3746"/>
                </a:solidFill>
                <a:latin typeface="Arial"/>
                <a:cs typeface="Arial"/>
                <a:hlinkClick r:id="rId4"/>
              </a:rPr>
              <a:t>.</a:t>
            </a:r>
            <a:r>
              <a:rPr lang="en-US" sz="1600" dirty="0">
                <a:solidFill>
                  <a:srgbClr val="2D3746"/>
                </a:solidFill>
                <a:latin typeface="Arial"/>
                <a:cs typeface="Arial"/>
                <a:hlinkClick r:id="rId4"/>
              </a:rPr>
              <a:t>school4d.ru</a:t>
            </a:r>
            <a:br>
              <a:rPr lang="en-US" sz="1600" dirty="0">
                <a:solidFill>
                  <a:srgbClr val="2D3746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2D3746"/>
                </a:solidFill>
                <a:latin typeface="Arial"/>
                <a:cs typeface="Arial"/>
              </a:rPr>
              <a:t>Instagram: @</a:t>
            </a:r>
            <a:r>
              <a:rPr lang="en-US" sz="1600" dirty="0" err="1">
                <a:solidFill>
                  <a:srgbClr val="2D3746"/>
                </a:solidFill>
                <a:latin typeface="Arial"/>
                <a:cs typeface="Arial"/>
              </a:rPr>
              <a:t>ele_zhuravleva</a:t>
            </a:r>
            <a:endParaRPr lang="ru-RU" sz="1600" dirty="0">
              <a:solidFill>
                <a:srgbClr val="2D3746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4364D4-5A41-4C49-867B-D059FD6DAEE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32175" y="2250491"/>
            <a:ext cx="6445250" cy="7794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lvl="0">
              <a:lnSpc>
                <a:spcPct val="128333"/>
              </a:lnSpc>
              <a:buSzPts val="2400"/>
            </a:pPr>
            <a:r>
              <a:rPr lang="ru-RU" sz="1800" dirty="0">
                <a:solidFill>
                  <a:srgbClr val="2D3746"/>
                </a:solidFill>
              </a:rPr>
              <a:t>Ведущий</a:t>
            </a:r>
          </a:p>
          <a:p>
            <a:pPr marL="0" lvl="0">
              <a:lnSpc>
                <a:spcPct val="128333"/>
              </a:lnSpc>
              <a:buSzPts val="2400"/>
            </a:pPr>
            <a:r>
              <a:rPr lang="ru-RU" sz="2400" b="1" dirty="0">
                <a:solidFill>
                  <a:srgbClr val="2D3746"/>
                </a:solidFill>
              </a:rPr>
              <a:t>Елена Анатольевна Журавлева</a:t>
            </a:r>
          </a:p>
        </p:txBody>
      </p:sp>
    </p:spTree>
    <p:extLst>
      <p:ext uri="{BB962C8B-B14F-4D97-AF65-F5344CB8AC3E}">
        <p14:creationId xmlns:p14="http://schemas.microsoft.com/office/powerpoint/2010/main" val="236502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ACC69A-D3EF-2441-A5A6-4A6872E99938}"/>
              </a:ext>
            </a:extLst>
          </p:cNvPr>
          <p:cNvSpPr/>
          <p:nvPr/>
        </p:nvSpPr>
        <p:spPr>
          <a:xfrm>
            <a:off x="0" y="6358790"/>
            <a:ext cx="12192000" cy="499210"/>
          </a:xfrm>
          <a:prstGeom prst="rect">
            <a:avLst/>
          </a:prstGeom>
          <a:solidFill>
            <a:srgbClr val="3D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Google Shape;124;p31"/>
          <p:cNvSpPr/>
          <p:nvPr/>
        </p:nvSpPr>
        <p:spPr>
          <a:xfrm>
            <a:off x="8532734" y="272142"/>
            <a:ext cx="1349829" cy="619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1"/>
          <p:cNvSpPr txBox="1"/>
          <p:nvPr/>
        </p:nvSpPr>
        <p:spPr>
          <a:xfrm>
            <a:off x="560671" y="6479243"/>
            <a:ext cx="11099376" cy="33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Для </a:t>
            </a:r>
            <a:r>
              <a:rPr lang="ru-RU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дистанционной работы </a:t>
            </a:r>
            <a:r>
              <a:rPr lang="ru-RU" sz="1800" dirty="0">
                <a:solidFill>
                  <a:schemeClr val="bg1"/>
                </a:solidFill>
              </a:rPr>
              <a:t>в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ы можете воспользоваться «Виртуальным классом» на </a:t>
            </a:r>
            <a:r>
              <a:rPr lang="ru-RU" sz="18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Учи.ру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04B046-3E4F-A649-90B0-1E8582346FB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Интерактивные задания по основным предметам.</a:t>
            </a:r>
          </a:p>
          <a:p>
            <a:r>
              <a:rPr lang="ru-RU" dirty="0"/>
              <a:t>Игры для тематических занятий с детьми.</a:t>
            </a:r>
          </a:p>
          <a:p>
            <a:r>
              <a:rPr lang="ru-RU" dirty="0"/>
              <a:t>для учителей по проведению занятий.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FFD054A-A77A-BE43-8901-AF0CB2DD28A7}"/>
              </a:ext>
            </a:extLst>
          </p:cNvPr>
          <p:cNvCxnSpPr>
            <a:cxnSpLocks/>
          </p:cNvCxnSpPr>
          <p:nvPr/>
        </p:nvCxnSpPr>
        <p:spPr>
          <a:xfrm flipV="1">
            <a:off x="760413" y="3581264"/>
            <a:ext cx="0" cy="1911039"/>
          </a:xfrm>
          <a:prstGeom prst="line">
            <a:avLst/>
          </a:prstGeom>
          <a:ln w="19050">
            <a:solidFill>
              <a:srgbClr val="3DB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62;p25">
            <a:extLst>
              <a:ext uri="{FF2B5EF4-FFF2-40B4-BE49-F238E27FC236}">
                <a16:creationId xmlns:a16="http://schemas.microsoft.com/office/drawing/2014/main" id="{31273A50-2409-5743-873F-C07EBCDD32FF}"/>
              </a:ext>
            </a:extLst>
          </p:cNvPr>
          <p:cNvSpPr txBox="1"/>
          <p:nvPr/>
        </p:nvSpPr>
        <p:spPr>
          <a:xfrm>
            <a:off x="1061740" y="3429000"/>
            <a:ext cx="50342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2D3746"/>
                </a:solidFill>
              </a:rPr>
              <a:t>Зайти в раздел «Внеурочная деятельность».</a:t>
            </a:r>
          </a:p>
        </p:txBody>
      </p:sp>
      <p:sp>
        <p:nvSpPr>
          <p:cNvPr id="23" name="Google Shape;63;p25">
            <a:extLst>
              <a:ext uri="{FF2B5EF4-FFF2-40B4-BE49-F238E27FC236}">
                <a16:creationId xmlns:a16="http://schemas.microsoft.com/office/drawing/2014/main" id="{493ECC59-7DBA-9B4E-8116-4CB7C17CA25E}"/>
              </a:ext>
            </a:extLst>
          </p:cNvPr>
          <p:cNvSpPr txBox="1"/>
          <p:nvPr/>
        </p:nvSpPr>
        <p:spPr>
          <a:xfrm>
            <a:off x="1066894" y="4022843"/>
            <a:ext cx="35100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2D3746"/>
                </a:solidFill>
              </a:rPr>
              <a:t>Выбрать игру из каталога.</a:t>
            </a:r>
          </a:p>
        </p:txBody>
      </p:sp>
      <p:sp>
        <p:nvSpPr>
          <p:cNvPr id="24" name="Google Shape;64;p25">
            <a:extLst>
              <a:ext uri="{FF2B5EF4-FFF2-40B4-BE49-F238E27FC236}">
                <a16:creationId xmlns:a16="http://schemas.microsoft.com/office/drawing/2014/main" id="{3FCB2A93-B97C-ED45-A052-B4C5EF4B4E83}"/>
              </a:ext>
            </a:extLst>
          </p:cNvPr>
          <p:cNvSpPr txBox="1"/>
          <p:nvPr/>
        </p:nvSpPr>
        <p:spPr>
          <a:xfrm>
            <a:off x="1059903" y="4618665"/>
            <a:ext cx="540861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2D3746"/>
                </a:solidFill>
              </a:rPr>
              <a:t>Выбрать класс, «Рекомендации», ознакомиться </a:t>
            </a:r>
            <a:br>
              <a:rPr lang="ru-RU" sz="1800" dirty="0">
                <a:solidFill>
                  <a:srgbClr val="2D3746"/>
                </a:solidFill>
              </a:rPr>
            </a:br>
            <a:r>
              <a:rPr lang="ru-RU" sz="1800" dirty="0">
                <a:solidFill>
                  <a:srgbClr val="2D3746"/>
                </a:solidFill>
              </a:rPr>
              <a:t>с рекомендациями.</a:t>
            </a:r>
          </a:p>
        </p:txBody>
      </p:sp>
      <p:sp>
        <p:nvSpPr>
          <p:cNvPr id="25" name="Google Shape;65;p25">
            <a:extLst>
              <a:ext uri="{FF2B5EF4-FFF2-40B4-BE49-F238E27FC236}">
                <a16:creationId xmlns:a16="http://schemas.microsoft.com/office/drawing/2014/main" id="{529A8834-DA65-B343-AEC1-7A06BD61AA42}"/>
              </a:ext>
            </a:extLst>
          </p:cNvPr>
          <p:cNvSpPr txBox="1"/>
          <p:nvPr/>
        </p:nvSpPr>
        <p:spPr>
          <a:xfrm>
            <a:off x="1066893" y="5425808"/>
            <a:ext cx="44936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2D3746"/>
                </a:solidFill>
              </a:rPr>
              <a:t>Нажать кнопку «Начать игру».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35B5607-AE11-834D-A32C-645A8F5BA2EB}"/>
              </a:ext>
            </a:extLst>
          </p:cNvPr>
          <p:cNvSpPr/>
          <p:nvPr/>
        </p:nvSpPr>
        <p:spPr>
          <a:xfrm>
            <a:off x="550863" y="3338937"/>
            <a:ext cx="419100" cy="419100"/>
          </a:xfrm>
          <a:prstGeom prst="ellipse">
            <a:avLst/>
          </a:prstGeom>
          <a:solidFill>
            <a:srgbClr val="3D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A8B27FC-C3E6-1A40-AFB2-6D64A3E696AF}"/>
              </a:ext>
            </a:extLst>
          </p:cNvPr>
          <p:cNvSpPr/>
          <p:nvPr/>
        </p:nvSpPr>
        <p:spPr>
          <a:xfrm>
            <a:off x="550863" y="3946179"/>
            <a:ext cx="419100" cy="419100"/>
          </a:xfrm>
          <a:prstGeom prst="ellipse">
            <a:avLst/>
          </a:prstGeom>
          <a:solidFill>
            <a:srgbClr val="3D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EB9B728-EE39-5647-B2A5-57999D3652D7}"/>
              </a:ext>
            </a:extLst>
          </p:cNvPr>
          <p:cNvSpPr/>
          <p:nvPr/>
        </p:nvSpPr>
        <p:spPr>
          <a:xfrm>
            <a:off x="560671" y="4547615"/>
            <a:ext cx="419100" cy="419100"/>
          </a:xfrm>
          <a:prstGeom prst="ellipse">
            <a:avLst/>
          </a:prstGeom>
          <a:solidFill>
            <a:srgbClr val="3D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1FC0C41-1B6D-044F-B33B-349112200420}"/>
              </a:ext>
            </a:extLst>
          </p:cNvPr>
          <p:cNvSpPr/>
          <p:nvPr/>
        </p:nvSpPr>
        <p:spPr>
          <a:xfrm>
            <a:off x="550863" y="5354758"/>
            <a:ext cx="419100" cy="419100"/>
          </a:xfrm>
          <a:prstGeom prst="ellipse">
            <a:avLst/>
          </a:prstGeom>
          <a:solidFill>
            <a:srgbClr val="3D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60C0A3-EA45-F441-9004-DD864D209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4809" y="1510407"/>
            <a:ext cx="1295400" cy="1295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A5611A-E82F-4645-A2C0-A95D9E58C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4127" y="1481860"/>
            <a:ext cx="1295400" cy="1346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6F9136-64CE-E043-9708-002E841D4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64809" y="3908071"/>
            <a:ext cx="1295400" cy="1295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49C31E-2355-F04A-8E64-F5FFDE9FEB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127" y="3831871"/>
            <a:ext cx="1295400" cy="1371600"/>
          </a:xfrm>
          <a:prstGeom prst="rect">
            <a:avLst/>
          </a:prstGeom>
        </p:spPr>
      </p:pic>
      <p:sp>
        <p:nvSpPr>
          <p:cNvPr id="40" name="Google Shape;140;p31">
            <a:extLst>
              <a:ext uri="{FF2B5EF4-FFF2-40B4-BE49-F238E27FC236}">
                <a16:creationId xmlns:a16="http://schemas.microsoft.com/office/drawing/2014/main" id="{71E7E20A-4B39-3648-8B58-DF20F2384E21}"/>
              </a:ext>
            </a:extLst>
          </p:cNvPr>
          <p:cNvSpPr txBox="1"/>
          <p:nvPr/>
        </p:nvSpPr>
        <p:spPr>
          <a:xfrm>
            <a:off x="7757861" y="2862877"/>
            <a:ext cx="1684314" cy="57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/>
              <a:t>Готовые сценарии для проведения занятий</a:t>
            </a:r>
            <a:endParaRPr lang="ru-R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40;p31">
            <a:extLst>
              <a:ext uri="{FF2B5EF4-FFF2-40B4-BE49-F238E27FC236}">
                <a16:creationId xmlns:a16="http://schemas.microsoft.com/office/drawing/2014/main" id="{0A785296-ED66-004D-A203-A3DFAE8E974E}"/>
              </a:ext>
            </a:extLst>
          </p:cNvPr>
          <p:cNvSpPr txBox="1"/>
          <p:nvPr/>
        </p:nvSpPr>
        <p:spPr>
          <a:xfrm>
            <a:off x="9975732" y="2862877"/>
            <a:ext cx="1684315" cy="57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/>
              <a:t>Всестороннее развитие школьников</a:t>
            </a:r>
            <a:endParaRPr lang="ru-R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40;p31">
            <a:extLst>
              <a:ext uri="{FF2B5EF4-FFF2-40B4-BE49-F238E27FC236}">
                <a16:creationId xmlns:a16="http://schemas.microsoft.com/office/drawing/2014/main" id="{63836B09-CB42-AB41-BE5C-9FB262D6900A}"/>
              </a:ext>
            </a:extLst>
          </p:cNvPr>
          <p:cNvSpPr txBox="1"/>
          <p:nvPr/>
        </p:nvSpPr>
        <p:spPr>
          <a:xfrm>
            <a:off x="7757860" y="5261619"/>
            <a:ext cx="1974039" cy="57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/>
              <a:t>Методические материалы</a:t>
            </a:r>
            <a:endParaRPr lang="ru-R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40;p31">
            <a:extLst>
              <a:ext uri="{FF2B5EF4-FFF2-40B4-BE49-F238E27FC236}">
                <a16:creationId xmlns:a16="http://schemas.microsoft.com/office/drawing/2014/main" id="{8FA28FB8-631D-8945-B102-F01F1ABE9BC7}"/>
              </a:ext>
            </a:extLst>
          </p:cNvPr>
          <p:cNvSpPr txBox="1"/>
          <p:nvPr/>
        </p:nvSpPr>
        <p:spPr>
          <a:xfrm>
            <a:off x="9975732" y="5261619"/>
            <a:ext cx="1455855" cy="57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/>
              <a:t>Бесплатный доступ</a:t>
            </a:r>
            <a:endParaRPr lang="ru-R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FDA43B66-986C-C94D-B8D9-3589937E2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144" y="706665"/>
            <a:ext cx="7417859" cy="745594"/>
          </a:xfrm>
        </p:spPr>
        <p:txBody>
          <a:bodyPr/>
          <a:lstStyle/>
          <a:p>
            <a:r>
              <a:rPr lang="ru-RU" dirty="0"/>
              <a:t>Внеурочная деятельность на </a:t>
            </a:r>
            <a:r>
              <a:rPr lang="ru-RU" dirty="0" err="1"/>
              <a:t>Учи.ру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1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15;p30">
            <a:extLst>
              <a:ext uri="{FF2B5EF4-FFF2-40B4-BE49-F238E27FC236}">
                <a16:creationId xmlns:a16="http://schemas.microsoft.com/office/drawing/2014/main" id="{9CDD436A-7B37-A941-A32D-A6D0B90297D5}"/>
              </a:ext>
            </a:extLst>
          </p:cNvPr>
          <p:cNvSpPr/>
          <p:nvPr/>
        </p:nvSpPr>
        <p:spPr>
          <a:xfrm>
            <a:off x="3458964" y="4490193"/>
            <a:ext cx="52740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2D3746"/>
                </a:solidFill>
                <a:latin typeface="Arial"/>
                <a:ea typeface="Arial"/>
                <a:cs typeface="Arial"/>
                <a:sym typeface="Arial"/>
              </a:rPr>
              <a:t>8 800 500 30 72  •  </a:t>
            </a:r>
            <a:r>
              <a:rPr lang="ru-RU" sz="1800" b="0" i="0" u="none" strike="noStrike" cap="none" dirty="0" err="1">
                <a:solidFill>
                  <a:srgbClr val="2D3746"/>
                </a:solidFill>
                <a:latin typeface="Arial"/>
                <a:ea typeface="Arial"/>
                <a:cs typeface="Arial"/>
                <a:sym typeface="Arial"/>
              </a:rPr>
              <a:t>info@uchi.ru</a:t>
            </a:r>
            <a:r>
              <a:rPr lang="ru-RU" sz="1800" b="0" i="0" u="none" strike="noStrike" cap="none" dirty="0">
                <a:solidFill>
                  <a:srgbClr val="2D3746"/>
                </a:solidFill>
                <a:latin typeface="Arial"/>
                <a:ea typeface="Arial"/>
                <a:cs typeface="Arial"/>
                <a:sym typeface="Arial"/>
              </a:rPr>
              <a:t>  •  </a:t>
            </a:r>
            <a:r>
              <a:rPr lang="ru-RU" sz="1800" b="0" i="0" u="none" strike="noStrike" cap="none" dirty="0" err="1">
                <a:solidFill>
                  <a:srgbClr val="2D374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uchi.ru</a:t>
            </a:r>
            <a:endParaRPr sz="1800" b="0" i="0" u="none" strike="noStrike" cap="none" dirty="0">
              <a:solidFill>
                <a:srgbClr val="2D37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6;p30">
            <a:extLst>
              <a:ext uri="{FF2B5EF4-FFF2-40B4-BE49-F238E27FC236}">
                <a16:creationId xmlns:a16="http://schemas.microsoft.com/office/drawing/2014/main" id="{3A01ADA1-CBAD-2F4F-9259-959CB49189C1}"/>
              </a:ext>
            </a:extLst>
          </p:cNvPr>
          <p:cNvSpPr txBox="1"/>
          <p:nvPr/>
        </p:nvSpPr>
        <p:spPr>
          <a:xfrm>
            <a:off x="2567607" y="3155399"/>
            <a:ext cx="7056783" cy="54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2D3746"/>
                </a:solidFill>
                <a:latin typeface="Arial"/>
                <a:ea typeface="Arial"/>
                <a:cs typeface="Arial"/>
                <a:sym typeface="Arial"/>
              </a:rPr>
              <a:t>и приступайте к занятиям!</a:t>
            </a:r>
            <a:endParaRPr sz="2800" b="1" i="0" u="none" strike="noStrike" cap="none" dirty="0">
              <a:solidFill>
                <a:srgbClr val="2D37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F285D35-E8D5-F04F-BDC8-0FBAA6031E42}"/>
              </a:ext>
            </a:extLst>
          </p:cNvPr>
          <p:cNvGrpSpPr/>
          <p:nvPr/>
        </p:nvGrpSpPr>
        <p:grpSpPr>
          <a:xfrm>
            <a:off x="3227568" y="2675897"/>
            <a:ext cx="5736864" cy="547201"/>
            <a:chOff x="2567608" y="2675897"/>
            <a:chExt cx="5736864" cy="547201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49762B1-C66B-F643-B1D3-69F00F3F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78137" y="2793625"/>
              <a:ext cx="2026335" cy="311744"/>
            </a:xfrm>
            <a:prstGeom prst="rect">
              <a:avLst/>
            </a:prstGeom>
          </p:spPr>
        </p:pic>
        <p:sp>
          <p:nvSpPr>
            <p:cNvPr id="27" name="Google Shape;116;p30">
              <a:extLst>
                <a:ext uri="{FF2B5EF4-FFF2-40B4-BE49-F238E27FC236}">
                  <a16:creationId xmlns:a16="http://schemas.microsoft.com/office/drawing/2014/main" id="{7EC2B666-7421-714E-A1BE-23C8A4AC1F6E}"/>
                </a:ext>
              </a:extLst>
            </p:cNvPr>
            <p:cNvSpPr txBox="1"/>
            <p:nvPr/>
          </p:nvSpPr>
          <p:spPr>
            <a:xfrm>
              <a:off x="2567608" y="2675897"/>
              <a:ext cx="3743982" cy="547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27142"/>
                </a:lnSpc>
                <a:buClr>
                  <a:schemeClr val="dk1"/>
                </a:buClr>
                <a:buSzPts val="2800"/>
              </a:pPr>
              <a:r>
                <a:rPr lang="ru-RU" sz="2800" b="1" dirty="0">
                  <a:solidFill>
                    <a:srgbClr val="2D3746"/>
                  </a:solidFill>
                </a:rPr>
                <a:t>Регистрируйтесь на</a:t>
              </a:r>
              <a:endParaRPr sz="2800" b="1" i="0" u="none" strike="noStrike" cap="none" dirty="0">
                <a:solidFill>
                  <a:srgbClr val="2D374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17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E35CBFA-6538-1540-91B7-49566B138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Типы реакции учеников на учебные вызовы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6410BB51-76EF-3B40-9D21-66B49AA48D6C}"/>
              </a:ext>
            </a:extLst>
          </p:cNvPr>
          <p:cNvSpPr txBox="1">
            <a:spLocks/>
          </p:cNvSpPr>
          <p:nvPr/>
        </p:nvSpPr>
        <p:spPr>
          <a:xfrm>
            <a:off x="761185" y="1506549"/>
            <a:ext cx="4621044" cy="356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Font typeface="+mj-lt"/>
              <a:buAutoNum type="arabicParenR"/>
            </a:pPr>
            <a:r>
              <a:rPr lang="ru-RU" dirty="0"/>
              <a:t>активно принимает те вызовы, которые ему предлагает учитель;</a:t>
            </a:r>
          </a:p>
          <a:p>
            <a:pPr lvl="0">
              <a:buFont typeface="+mj-lt"/>
              <a:buAutoNum type="arabicParenR"/>
            </a:pPr>
            <a:r>
              <a:rPr lang="ru-RU" dirty="0"/>
              <a:t>с трудом, временами сопротивляясь, рассчитывая на поддержку и помощь, но все же откликается на призыв учителя, включается в работу;</a:t>
            </a:r>
          </a:p>
          <a:p>
            <a:pPr lvl="0">
              <a:buFont typeface="+mj-lt"/>
              <a:buAutoNum type="arabicParenR"/>
            </a:pPr>
            <a:r>
              <a:rPr lang="ru-RU" dirty="0"/>
              <a:t>игнорирует, уходит от вопросов, не вовлекается в деятельность, не принимает интеллектуальные вызовы, не включается в процесс поиска и обучения.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D693720-547F-D643-8ECE-8F9DF4DC647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1795327"/>
            <a:ext cx="4445800" cy="2693045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rgbClr val="0098DC"/>
                </a:solidFill>
              </a:rPr>
              <a:t>Педагогическая задача </a:t>
            </a:r>
            <a:r>
              <a:rPr lang="ru-RU" dirty="0"/>
              <a:t>состоит не в том, чтобы силой вернуть ученика в «правильную колею», а в том, чтобы воспринять эту обратную связь, прояснить мотивы ученика, открыть для «выпавшего» возможность включиться, </a:t>
            </a:r>
            <a:r>
              <a:rPr lang="ru-RU" dirty="0">
                <a:solidFill>
                  <a:srgbClr val="0098DC"/>
                </a:solidFill>
              </a:rPr>
              <a:t>найти источник вдохновения и увлеченности ученика, его ресурсов для принятия учебного вызова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AB5A9-F304-3645-A900-99F517D94D9A}"/>
              </a:ext>
            </a:extLst>
          </p:cNvPr>
          <p:cNvSpPr txBox="1"/>
          <p:nvPr/>
        </p:nvSpPr>
        <p:spPr>
          <a:xfrm>
            <a:off x="5327023" y="537260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или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45ED694-CE09-4F4C-A377-2F89AC6DA9AA}"/>
              </a:ext>
            </a:extLst>
          </p:cNvPr>
          <p:cNvSpPr/>
          <p:nvPr/>
        </p:nvSpPr>
        <p:spPr>
          <a:xfrm>
            <a:off x="3387895" y="5116963"/>
            <a:ext cx="1863524" cy="1005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Дисциплина, как формальная послушность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ECC43CA2-3A53-BB42-A93B-8977470ACB5E}"/>
              </a:ext>
            </a:extLst>
          </p:cNvPr>
          <p:cNvSpPr/>
          <p:nvPr/>
        </p:nvSpPr>
        <p:spPr>
          <a:xfrm>
            <a:off x="6096000" y="5117916"/>
            <a:ext cx="3279494" cy="1005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chemeClr val="bg1"/>
                </a:solidFill>
              </a:rPr>
              <a:t>деловая, заинтересованная покладистость, возникающая при творческой самостоятельности.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668F857-D9B9-9A4A-A69E-8933026E8AEC}"/>
              </a:ext>
            </a:extLst>
          </p:cNvPr>
          <p:cNvCxnSpPr/>
          <p:nvPr/>
        </p:nvCxnSpPr>
        <p:spPr>
          <a:xfrm>
            <a:off x="4977114" y="5071628"/>
            <a:ext cx="349909" cy="300977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CECE6A6-335F-E641-BB74-6886B8991149}"/>
              </a:ext>
            </a:extLst>
          </p:cNvPr>
          <p:cNvCxnSpPr>
            <a:cxnSpLocks/>
          </p:cNvCxnSpPr>
          <p:nvPr/>
        </p:nvCxnSpPr>
        <p:spPr>
          <a:xfrm flipV="1">
            <a:off x="4977114" y="5071628"/>
            <a:ext cx="349909" cy="279823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4190A53-DED4-9248-91BD-32757EB49C9A}"/>
              </a:ext>
            </a:extLst>
          </p:cNvPr>
          <p:cNvCxnSpPr>
            <a:cxnSpLocks/>
          </p:cNvCxnSpPr>
          <p:nvPr/>
        </p:nvCxnSpPr>
        <p:spPr>
          <a:xfrm>
            <a:off x="8924081" y="5025034"/>
            <a:ext cx="224517" cy="290675"/>
          </a:xfrm>
          <a:prstGeom prst="lin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91030E3-3339-C446-BF92-84B7347EC745}"/>
              </a:ext>
            </a:extLst>
          </p:cNvPr>
          <p:cNvCxnSpPr>
            <a:cxnSpLocks/>
          </p:cNvCxnSpPr>
          <p:nvPr/>
        </p:nvCxnSpPr>
        <p:spPr>
          <a:xfrm flipV="1">
            <a:off x="9148598" y="5025034"/>
            <a:ext cx="226896" cy="258306"/>
          </a:xfrm>
          <a:prstGeom prst="lin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9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1FE6CEB-DF70-2544-A332-DBB5A780B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Влияние на поведение на уроке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C089C6-9F75-6E48-9A5E-C88F60B82CB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78700" y="1787525"/>
            <a:ext cx="6340672" cy="3282950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Необходимо четко определять в каждой ситуации, какое именно поведение признано «нежелательным» и что мы понимаем под «изменением».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Мы рассматриваем только воздействия непосредственно в момент проявления поведения, так чтобы ученик понимал, какое именно его поведение учитель осуждает или одобряет.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54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B1AD34A-7358-B14B-9F0B-3E3CECC6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145" y="613360"/>
            <a:ext cx="9750900" cy="645305"/>
          </a:xfrm>
        </p:spPr>
        <p:txBody>
          <a:bodyPr/>
          <a:lstStyle/>
          <a:p>
            <a:r>
              <a:rPr lang="ru-RU" dirty="0"/>
              <a:t>Отрицательное подкрепление —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3E05B3-EE9A-BA4A-95F0-2E7E9B7F809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19515" y="2419587"/>
            <a:ext cx="8543429" cy="3000821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Этот способ позволяет педагогу указать ученику на нежелательность данного поведения. Это не обязательно осуждение или не одобрение, но и обратная связь о неуместности какого-либо действия. </a:t>
            </a:r>
          </a:p>
          <a:p>
            <a:pPr marL="114300" indent="0">
              <a:buNone/>
            </a:pPr>
            <a:r>
              <a:rPr lang="ru-RU" dirty="0"/>
              <a:t>Адекватное (по форме и времени) отрицательное подкрепление является дружественным, поддерживающим влиянием для ученика, т.к. демонстрирует заинтересованность педагога в успехе ученика. </a:t>
            </a:r>
          </a:p>
          <a:p>
            <a:pPr marL="114300" indent="0">
              <a:buNone/>
            </a:pPr>
            <a:r>
              <a:rPr lang="ru-RU" dirty="0"/>
              <a:t>Способ особенно эффективен, если его применяют не в словесной форме, а используя язык тела (поза, жесты, мимика, вес тела и другие приемы актерского мастерства).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BB6E5-CE6F-294F-B7B5-32CC9C42CFAC}"/>
              </a:ext>
            </a:extLst>
          </p:cNvPr>
          <p:cNvSpPr txBox="1"/>
          <p:nvPr/>
        </p:nvSpPr>
        <p:spPr>
          <a:xfrm>
            <a:off x="569145" y="1258665"/>
            <a:ext cx="866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 неприятный стимул, пусть даже незначительный, которого можно избежать путем изменения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407791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BB1EAD1-FACC-B14D-BACC-537F07BC9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Положительное подкрепление —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7D98D-E470-B845-AA5B-37FF50EDCC9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47442" y="2713018"/>
            <a:ext cx="9072604" cy="3154710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Положительного подкрепления достойна мельчайшая склонность к проявлению желательного поведения — минута включенности или старания, проявление терпения, новый поворот мысли, зарождение нового замысла, озадаченность, наблюдательность, готовность помочь другу, желание исправить ошибку и пр. </a:t>
            </a:r>
          </a:p>
          <a:p>
            <a:pPr marL="114300" indent="0">
              <a:buNone/>
            </a:pPr>
            <a:r>
              <a:rPr lang="ru-RU" dirty="0"/>
              <a:t>Только в максимальной мобилизации можно поймать моменты для положительного подкрепления, иначе не увидишь, опоздаешь, прозеваешь, не сообразишь, как поддержать. </a:t>
            </a:r>
          </a:p>
          <a:p>
            <a:pPr marL="114300" indent="0">
              <a:buNone/>
            </a:pPr>
            <a:r>
              <a:rPr lang="ru-RU" dirty="0"/>
              <a:t>Эффект наступает не сразу, от педагога требуется терпение и доверие ребенку.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3D6FE-20CD-AE47-BF77-C450995E3E5D}"/>
              </a:ext>
            </a:extLst>
          </p:cNvPr>
          <p:cNvSpPr txBox="1"/>
          <p:nvPr/>
        </p:nvSpPr>
        <p:spPr>
          <a:xfrm>
            <a:off x="522845" y="1258665"/>
            <a:ext cx="814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вербальное и невербальное одобрение желательного поведения, т.е. поддержка нужного (альтернативного по отношению к нежелательному)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417403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A7D0CDF-D42F-3743-AE7F-AEBADF7C0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Несовместимое действие —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889D3-363C-3B4A-80E3-21421665AC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41654" y="2419530"/>
            <a:ext cx="7468295" cy="2436564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Суть способа в том, что педагог включает ученика в такое действие, которое вынуждает бросить предыдущее неправильное. </a:t>
            </a:r>
          </a:p>
          <a:p>
            <a:pPr marL="114300" indent="0">
              <a:buNone/>
            </a:pPr>
            <a:r>
              <a:rPr lang="ru-RU" dirty="0"/>
              <a:t>Например, при любом коллективном обучении работа слушающих должна быть определенным образом организована учителем (задание, которое можно выполнить только внимательно слушая говорящих).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E8BAE4-37F7-3248-9296-E6691EF06383}"/>
              </a:ext>
            </a:extLst>
          </p:cNvPr>
          <p:cNvSpPr/>
          <p:nvPr/>
        </p:nvSpPr>
        <p:spPr>
          <a:xfrm>
            <a:off x="402490" y="1258665"/>
            <a:ext cx="914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400" dirty="0"/>
              <a:t>приучать ученика (группу учеников) демонстрировать другое поведение, физически несовместимое с нежелательным. </a:t>
            </a:r>
          </a:p>
        </p:txBody>
      </p:sp>
    </p:spTree>
    <p:extLst>
      <p:ext uri="{BB962C8B-B14F-4D97-AF65-F5344CB8AC3E}">
        <p14:creationId xmlns:p14="http://schemas.microsoft.com/office/powerpoint/2010/main" val="45700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AB4D919-C51F-FD4F-B49C-5C83E38B3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Атмосфера на уроке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342545-AD19-EB42-B89A-002914DC932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7603" y="1532399"/>
            <a:ext cx="7352549" cy="3616375"/>
          </a:xfrm>
        </p:spPr>
        <p:txBody>
          <a:bodyPr/>
          <a:lstStyle/>
          <a:p>
            <a:r>
              <a:rPr lang="ru-RU" dirty="0"/>
              <a:t>отношения с учителем и с одноклассниками</a:t>
            </a:r>
          </a:p>
          <a:p>
            <a:r>
              <a:rPr lang="ru-RU" dirty="0"/>
              <a:t>договоренности и правила</a:t>
            </a:r>
          </a:p>
          <a:p>
            <a:r>
              <a:rPr lang="ru-RU" dirty="0"/>
              <a:t>возможность проявлять инициативу, принимать решения и делать выбор</a:t>
            </a:r>
          </a:p>
          <a:p>
            <a:r>
              <a:rPr lang="ru-RU" dirty="0"/>
              <a:t>осмысленность учебной деятельности</a:t>
            </a:r>
          </a:p>
          <a:p>
            <a:r>
              <a:rPr lang="ru-RU" dirty="0"/>
              <a:t>разнообразие деятельности (формат, темп, ритм,..)</a:t>
            </a:r>
          </a:p>
          <a:p>
            <a:r>
              <a:rPr lang="ru-RU" dirty="0"/>
              <a:t>безопасная и продуктивная реакция на ошибки, сомнения, вопросы, возражения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40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>
            <a:extLst>
              <a:ext uri="{FF2B5EF4-FFF2-40B4-BE49-F238E27FC236}">
                <a16:creationId xmlns:a16="http://schemas.microsoft.com/office/drawing/2014/main" id="{AD31675F-E2A7-FC48-9071-B5D6C3ECDA9A}"/>
              </a:ext>
            </a:extLst>
          </p:cNvPr>
          <p:cNvSpPr txBox="1">
            <a:spLocks/>
          </p:cNvSpPr>
          <p:nvPr/>
        </p:nvSpPr>
        <p:spPr>
          <a:xfrm>
            <a:off x="1009652" y="2384672"/>
            <a:ext cx="6062480" cy="28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ru-RU" dirty="0"/>
              <a:t>«Нежелательным» поведением не может быть </a:t>
            </a:r>
            <a:r>
              <a:rPr lang="ru-RU" i="1" dirty="0" err="1"/>
              <a:t>неслушание</a:t>
            </a:r>
            <a:r>
              <a:rPr lang="ru-RU" dirty="0"/>
              <a:t> и </a:t>
            </a:r>
            <a:r>
              <a:rPr lang="ru-RU" i="1" dirty="0"/>
              <a:t>отвлечение</a:t>
            </a:r>
            <a:r>
              <a:rPr lang="ru-RU" dirty="0"/>
              <a:t>. Это не нежелательное, а скорее естественное поведение, только учителем не организованное. </a:t>
            </a:r>
          </a:p>
          <a:p>
            <a:pPr marL="114300" indent="0">
              <a:buNone/>
            </a:pPr>
            <a:r>
              <a:rPr lang="ru-RU" dirty="0"/>
              <a:t>Если на уроке возникнет нечто, что педагог считает </a:t>
            </a:r>
            <a:r>
              <a:rPr lang="ru-RU" i="1" dirty="0"/>
              <a:t>неправильным</a:t>
            </a:r>
            <a:r>
              <a:rPr lang="ru-RU" dirty="0"/>
              <a:t>, то это лишь говорит об ошибочности его собственных действий. Это повод искать новый подход в данной ситуации (формулировки задания, предложенном действии и т.д.)</a:t>
            </a:r>
          </a:p>
        </p:txBody>
      </p:sp>
      <p:pic>
        <p:nvPicPr>
          <p:cNvPr id="7" name="Google Shape;43;p24">
            <a:extLst>
              <a:ext uri="{FF2B5EF4-FFF2-40B4-BE49-F238E27FC236}">
                <a16:creationId xmlns:a16="http://schemas.microsoft.com/office/drawing/2014/main" id="{6496694E-D80E-5C46-9F60-6704ABA68E7C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8525069" y="2384672"/>
            <a:ext cx="2466155" cy="24225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1">
            <a:extLst>
              <a:ext uri="{FF2B5EF4-FFF2-40B4-BE49-F238E27FC236}">
                <a16:creationId xmlns:a16="http://schemas.microsoft.com/office/drawing/2014/main" id="{0DCB68FB-CA41-C04D-9C61-377E1E8369C1}"/>
              </a:ext>
            </a:extLst>
          </p:cNvPr>
          <p:cNvSpPr txBox="1">
            <a:spLocks/>
          </p:cNvSpPr>
          <p:nvPr/>
        </p:nvSpPr>
        <p:spPr>
          <a:xfrm>
            <a:off x="8431803" y="5005862"/>
            <a:ext cx="3828433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ts val="2160"/>
              </a:lnSpc>
              <a:spcBef>
                <a:spcPts val="0"/>
              </a:spcBef>
              <a:spcAft>
                <a:spcPts val="120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48B6F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E384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dirty="0"/>
              <a:t>Елена Журавлева</a:t>
            </a:r>
            <a:br>
              <a:rPr lang="ru-RU" dirty="0"/>
            </a:br>
            <a:r>
              <a:rPr lang="ru-RU" sz="1400" dirty="0"/>
              <a:t>педагог, психолог </a:t>
            </a:r>
            <a:br>
              <a:rPr lang="ru-RU" sz="1400" dirty="0"/>
            </a:br>
            <a:r>
              <a:rPr lang="en-US" sz="1400" dirty="0">
                <a:solidFill>
                  <a:srgbClr val="2D3746"/>
                </a:solidFill>
                <a:latin typeface="Arial"/>
                <a:cs typeface="Arial"/>
              </a:rPr>
              <a:t>Instagram: @</a:t>
            </a:r>
            <a:r>
              <a:rPr lang="en-US" sz="1400" dirty="0" err="1">
                <a:solidFill>
                  <a:srgbClr val="2D3746"/>
                </a:solidFill>
                <a:latin typeface="Arial"/>
                <a:cs typeface="Arial"/>
              </a:rPr>
              <a:t>ele_zhuravleva</a:t>
            </a:r>
            <a:endParaRPr lang="ru-RU" sz="1400" dirty="0">
              <a:solidFill>
                <a:srgbClr val="2D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569145" y="706665"/>
            <a:ext cx="4600014" cy="64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EB8F2"/>
              </a:buClr>
              <a:buSzPts val="2340"/>
            </a:pPr>
            <a:r>
              <a:rPr lang="ru-RU" sz="2400" dirty="0"/>
              <a:t>Возможности «Виртуального класса» для проведения онлайн-уроков</a:t>
            </a:r>
            <a:endParaRPr sz="24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7AF88178-F075-EB48-90D9-27F66D6860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8788" y="2573910"/>
            <a:ext cx="4720371" cy="3872855"/>
          </a:xfrm>
        </p:spPr>
        <p:txBody>
          <a:bodyPr/>
          <a:lstStyle/>
          <a:p>
            <a:r>
              <a:rPr lang="ru-RU" dirty="0"/>
              <a:t>Можно проводить занятия для 30–35 человек.</a:t>
            </a:r>
          </a:p>
          <a:p>
            <a:r>
              <a:rPr lang="ru-RU" dirty="0"/>
              <a:t>Учителя и ученики видят и слышат </a:t>
            </a:r>
            <a:br>
              <a:rPr lang="ru-RU" dirty="0"/>
            </a:br>
            <a:r>
              <a:rPr lang="ru-RU" dirty="0"/>
              <a:t>друг друга.</a:t>
            </a:r>
          </a:p>
          <a:p>
            <a:r>
              <a:rPr lang="ru-RU" dirty="0"/>
              <a:t>Учитель демонстрирует учебные материалы, работает с «доской».</a:t>
            </a:r>
          </a:p>
          <a:p>
            <a:r>
              <a:rPr lang="ru-RU" dirty="0"/>
              <a:t>Учитель может создать расписание уроков на неделю.</a:t>
            </a:r>
          </a:p>
          <a:p>
            <a:r>
              <a:rPr lang="ru-RU" dirty="0"/>
              <a:t>Во время урока можно использовать интерактивные карточки, домашние задания и проверочные работы.</a:t>
            </a: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3853710"/>
            <a:ext cx="3718375" cy="2282386"/>
          </a:xfrm>
          <a:prstGeom prst="roundRect">
            <a:avLst>
              <a:gd name="adj" fmla="val 5663"/>
            </a:avLst>
          </a:prstGeom>
          <a:noFill/>
          <a:ln>
            <a:noFill/>
          </a:ln>
        </p:spPr>
      </p:pic>
      <p:pic>
        <p:nvPicPr>
          <p:cNvPr id="4" name="Рисунок 3" descr="Изображение выглядит как снимок экрана, стол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DA210272-5B0F-5F49-866F-71933AE10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63" y="721904"/>
            <a:ext cx="5602106" cy="41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36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857</Words>
  <Application>Microsoft Macintosh PowerPoint</Application>
  <PresentationFormat>Широкоэкранный</PresentationFormat>
  <Paragraphs>70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SMM SMM</cp:lastModifiedBy>
  <cp:revision>137</cp:revision>
  <dcterms:modified xsi:type="dcterms:W3CDTF">2021-09-08T14:17:01Z</dcterms:modified>
</cp:coreProperties>
</file>